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A8E1624C-488E-4483-A7A9-169269123ECE}" type="datetimeFigureOut">
              <a:rPr lang="en-CA" smtClean="0"/>
              <a:t>2020-01-07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CAF7D43-C9A0-4D00-8733-7D43E2919735}" type="slidenum">
              <a:rPr lang="en-CA" smtClean="0"/>
              <a:t>‹#›</a:t>
            </a:fld>
            <a:endParaRPr lang="en-CA"/>
          </a:p>
        </p:txBody>
      </p:sp>
    </p:spTree>
    <p:extLst>
      <p:ext uri="{BB962C8B-B14F-4D97-AF65-F5344CB8AC3E}">
        <p14:creationId xmlns:p14="http://schemas.microsoft.com/office/powerpoint/2010/main" val="3098918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8E1624C-488E-4483-A7A9-169269123ECE}" type="datetimeFigureOut">
              <a:rPr lang="en-CA" smtClean="0"/>
              <a:t>2020-01-07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CAF7D43-C9A0-4D00-8733-7D43E2919735}" type="slidenum">
              <a:rPr lang="en-CA" smtClean="0"/>
              <a:t>‹#›</a:t>
            </a:fld>
            <a:endParaRPr lang="en-CA"/>
          </a:p>
        </p:txBody>
      </p:sp>
    </p:spTree>
    <p:extLst>
      <p:ext uri="{BB962C8B-B14F-4D97-AF65-F5344CB8AC3E}">
        <p14:creationId xmlns:p14="http://schemas.microsoft.com/office/powerpoint/2010/main" val="1091729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8E1624C-488E-4483-A7A9-169269123ECE}" type="datetimeFigureOut">
              <a:rPr lang="en-CA" smtClean="0"/>
              <a:t>2020-01-07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CAF7D43-C9A0-4D00-8733-7D43E2919735}" type="slidenum">
              <a:rPr lang="en-CA" smtClean="0"/>
              <a:t>‹#›</a:t>
            </a:fld>
            <a:endParaRPr lang="en-CA"/>
          </a:p>
        </p:txBody>
      </p:sp>
    </p:spTree>
    <p:extLst>
      <p:ext uri="{BB962C8B-B14F-4D97-AF65-F5344CB8AC3E}">
        <p14:creationId xmlns:p14="http://schemas.microsoft.com/office/powerpoint/2010/main" val="2688920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8E1624C-488E-4483-A7A9-169269123ECE}" type="datetimeFigureOut">
              <a:rPr lang="en-CA" smtClean="0"/>
              <a:t>2020-01-07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CAF7D43-C9A0-4D00-8733-7D43E2919735}" type="slidenum">
              <a:rPr lang="en-CA" smtClean="0"/>
              <a:t>‹#›</a:t>
            </a:fld>
            <a:endParaRPr lang="en-CA"/>
          </a:p>
        </p:txBody>
      </p:sp>
    </p:spTree>
    <p:extLst>
      <p:ext uri="{BB962C8B-B14F-4D97-AF65-F5344CB8AC3E}">
        <p14:creationId xmlns:p14="http://schemas.microsoft.com/office/powerpoint/2010/main" val="327747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8E1624C-488E-4483-A7A9-169269123ECE}" type="datetimeFigureOut">
              <a:rPr lang="en-CA" smtClean="0"/>
              <a:t>2020-01-07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CAF7D43-C9A0-4D00-8733-7D43E2919735}" type="slidenum">
              <a:rPr lang="en-CA" smtClean="0"/>
              <a:t>‹#›</a:t>
            </a:fld>
            <a:endParaRPr lang="en-CA"/>
          </a:p>
        </p:txBody>
      </p:sp>
    </p:spTree>
    <p:extLst>
      <p:ext uri="{BB962C8B-B14F-4D97-AF65-F5344CB8AC3E}">
        <p14:creationId xmlns:p14="http://schemas.microsoft.com/office/powerpoint/2010/main" val="3321405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A8E1624C-488E-4483-A7A9-169269123ECE}" type="datetimeFigureOut">
              <a:rPr lang="en-CA" smtClean="0"/>
              <a:t>2020-01-07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CAF7D43-C9A0-4D00-8733-7D43E2919735}" type="slidenum">
              <a:rPr lang="en-CA" smtClean="0"/>
              <a:t>‹#›</a:t>
            </a:fld>
            <a:endParaRPr lang="en-CA"/>
          </a:p>
        </p:txBody>
      </p:sp>
    </p:spTree>
    <p:extLst>
      <p:ext uri="{BB962C8B-B14F-4D97-AF65-F5344CB8AC3E}">
        <p14:creationId xmlns:p14="http://schemas.microsoft.com/office/powerpoint/2010/main" val="3802512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A8E1624C-488E-4483-A7A9-169269123ECE}" type="datetimeFigureOut">
              <a:rPr lang="en-CA" smtClean="0"/>
              <a:t>2020-01-07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CAF7D43-C9A0-4D00-8733-7D43E2919735}" type="slidenum">
              <a:rPr lang="en-CA" smtClean="0"/>
              <a:t>‹#›</a:t>
            </a:fld>
            <a:endParaRPr lang="en-CA"/>
          </a:p>
        </p:txBody>
      </p:sp>
    </p:spTree>
    <p:extLst>
      <p:ext uri="{BB962C8B-B14F-4D97-AF65-F5344CB8AC3E}">
        <p14:creationId xmlns:p14="http://schemas.microsoft.com/office/powerpoint/2010/main" val="3033823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A8E1624C-488E-4483-A7A9-169269123ECE}" type="datetimeFigureOut">
              <a:rPr lang="en-CA" smtClean="0"/>
              <a:t>2020-01-07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CAF7D43-C9A0-4D00-8733-7D43E2919735}" type="slidenum">
              <a:rPr lang="en-CA" smtClean="0"/>
              <a:t>‹#›</a:t>
            </a:fld>
            <a:endParaRPr lang="en-CA"/>
          </a:p>
        </p:txBody>
      </p:sp>
    </p:spTree>
    <p:extLst>
      <p:ext uri="{BB962C8B-B14F-4D97-AF65-F5344CB8AC3E}">
        <p14:creationId xmlns:p14="http://schemas.microsoft.com/office/powerpoint/2010/main" val="2995101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E1624C-488E-4483-A7A9-169269123ECE}" type="datetimeFigureOut">
              <a:rPr lang="en-CA" smtClean="0"/>
              <a:t>2020-01-07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CAF7D43-C9A0-4D00-8733-7D43E2919735}" type="slidenum">
              <a:rPr lang="en-CA" smtClean="0"/>
              <a:t>‹#›</a:t>
            </a:fld>
            <a:endParaRPr lang="en-CA"/>
          </a:p>
        </p:txBody>
      </p:sp>
    </p:spTree>
    <p:extLst>
      <p:ext uri="{BB962C8B-B14F-4D97-AF65-F5344CB8AC3E}">
        <p14:creationId xmlns:p14="http://schemas.microsoft.com/office/powerpoint/2010/main" val="3656010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8E1624C-488E-4483-A7A9-169269123ECE}" type="datetimeFigureOut">
              <a:rPr lang="en-CA" smtClean="0"/>
              <a:t>2020-01-07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CAF7D43-C9A0-4D00-8733-7D43E2919735}" type="slidenum">
              <a:rPr lang="en-CA" smtClean="0"/>
              <a:t>‹#›</a:t>
            </a:fld>
            <a:endParaRPr lang="en-CA"/>
          </a:p>
        </p:txBody>
      </p:sp>
    </p:spTree>
    <p:extLst>
      <p:ext uri="{BB962C8B-B14F-4D97-AF65-F5344CB8AC3E}">
        <p14:creationId xmlns:p14="http://schemas.microsoft.com/office/powerpoint/2010/main" val="2750064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8E1624C-488E-4483-A7A9-169269123ECE}" type="datetimeFigureOut">
              <a:rPr lang="en-CA" smtClean="0"/>
              <a:t>2020-01-07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CAF7D43-C9A0-4D00-8733-7D43E2919735}" type="slidenum">
              <a:rPr lang="en-CA" smtClean="0"/>
              <a:t>‹#›</a:t>
            </a:fld>
            <a:endParaRPr lang="en-CA"/>
          </a:p>
        </p:txBody>
      </p:sp>
    </p:spTree>
    <p:extLst>
      <p:ext uri="{BB962C8B-B14F-4D97-AF65-F5344CB8AC3E}">
        <p14:creationId xmlns:p14="http://schemas.microsoft.com/office/powerpoint/2010/main" val="3105164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E1624C-488E-4483-A7A9-169269123ECE}" type="datetimeFigureOut">
              <a:rPr lang="en-CA" smtClean="0"/>
              <a:t>2020-01-07</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AF7D43-C9A0-4D00-8733-7D43E2919735}" type="slidenum">
              <a:rPr lang="en-CA" smtClean="0"/>
              <a:t>‹#›</a:t>
            </a:fld>
            <a:endParaRPr lang="en-CA"/>
          </a:p>
        </p:txBody>
      </p:sp>
    </p:spTree>
    <p:extLst>
      <p:ext uri="{BB962C8B-B14F-4D97-AF65-F5344CB8AC3E}">
        <p14:creationId xmlns:p14="http://schemas.microsoft.com/office/powerpoint/2010/main" val="36330813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p:cNvSpPr txBox="1"/>
          <p:nvPr/>
        </p:nvSpPr>
        <p:spPr>
          <a:xfrm>
            <a:off x="1294228" y="900332"/>
            <a:ext cx="9566030" cy="2554545"/>
          </a:xfrm>
          <a:prstGeom prst="rect">
            <a:avLst/>
          </a:prstGeom>
          <a:noFill/>
        </p:spPr>
        <p:txBody>
          <a:bodyPr wrap="square" rtlCol="0">
            <a:spAutoFit/>
          </a:bodyPr>
          <a:lstStyle/>
          <a:p>
            <a:pPr algn="ctr"/>
            <a:r>
              <a:rPr lang="en-CA" sz="8000" dirty="0" smtClean="0">
                <a:latin typeface="avocado" panose="020B0603050302020204" pitchFamily="34" charset="0"/>
              </a:rPr>
              <a:t>How to Write a Proper Paragraph</a:t>
            </a:r>
            <a:endParaRPr lang="en-CA" sz="8000" dirty="0">
              <a:latin typeface="avocado" panose="020B0603050302020204"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94165" y="3454877"/>
            <a:ext cx="899405" cy="2950049"/>
          </a:xfrm>
          <a:prstGeom prst="rect">
            <a:avLst/>
          </a:prstGeom>
        </p:spPr>
      </p:pic>
    </p:spTree>
    <p:extLst>
      <p:ext uri="{BB962C8B-B14F-4D97-AF65-F5344CB8AC3E}">
        <p14:creationId xmlns:p14="http://schemas.microsoft.com/office/powerpoint/2010/main" val="28397894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extBox 1"/>
          <p:cNvSpPr txBox="1"/>
          <p:nvPr/>
        </p:nvSpPr>
        <p:spPr>
          <a:xfrm>
            <a:off x="2264899" y="407963"/>
            <a:ext cx="7695027" cy="1323439"/>
          </a:xfrm>
          <a:prstGeom prst="rect">
            <a:avLst/>
          </a:prstGeom>
          <a:noFill/>
        </p:spPr>
        <p:txBody>
          <a:bodyPr wrap="square" rtlCol="0">
            <a:spAutoFit/>
          </a:bodyPr>
          <a:lstStyle/>
          <a:p>
            <a:pPr algn="ctr"/>
            <a:r>
              <a:rPr lang="en-CA" sz="8000" dirty="0" smtClean="0">
                <a:latin typeface="avocado" panose="020B0603050302020204" pitchFamily="34" charset="0"/>
              </a:rPr>
              <a:t>Step One</a:t>
            </a:r>
            <a:endParaRPr lang="en-CA" sz="8000" dirty="0">
              <a:latin typeface="avocado" panose="020B0603050302020204" pitchFamily="34" charset="0"/>
            </a:endParaRPr>
          </a:p>
        </p:txBody>
      </p:sp>
      <p:sp>
        <p:nvSpPr>
          <p:cNvPr id="3" name="TextBox 2"/>
          <p:cNvSpPr txBox="1"/>
          <p:nvPr/>
        </p:nvSpPr>
        <p:spPr>
          <a:xfrm>
            <a:off x="1772529" y="2180492"/>
            <a:ext cx="8750105" cy="1754326"/>
          </a:xfrm>
          <a:prstGeom prst="rect">
            <a:avLst/>
          </a:prstGeom>
          <a:noFill/>
        </p:spPr>
        <p:txBody>
          <a:bodyPr wrap="square" rtlCol="0">
            <a:spAutoFit/>
          </a:bodyPr>
          <a:lstStyle/>
          <a:p>
            <a:pPr algn="ctr"/>
            <a:r>
              <a:rPr lang="en-CA" sz="5400" dirty="0" smtClean="0">
                <a:latin typeface="DK Rumpelstiltskin" panose="000806010406080A0101" pitchFamily="18" charset="0"/>
              </a:rPr>
              <a:t>Understand what your writing about. What is my topic?</a:t>
            </a:r>
            <a:endParaRPr lang="en-CA" sz="5400" dirty="0">
              <a:latin typeface="DK Rumpelstiltskin" panose="000806010406080A0101" pitchFamily="18" charset="0"/>
            </a:endParaRPr>
          </a:p>
        </p:txBody>
      </p:sp>
      <p:sp>
        <p:nvSpPr>
          <p:cNvPr id="6" name="TextBox 5"/>
          <p:cNvSpPr txBox="1"/>
          <p:nvPr/>
        </p:nvSpPr>
        <p:spPr>
          <a:xfrm>
            <a:off x="1491175" y="4389120"/>
            <a:ext cx="9495693" cy="1569660"/>
          </a:xfrm>
          <a:prstGeom prst="rect">
            <a:avLst/>
          </a:prstGeom>
          <a:noFill/>
        </p:spPr>
        <p:txBody>
          <a:bodyPr wrap="square" rtlCol="0">
            <a:spAutoFit/>
          </a:bodyPr>
          <a:lstStyle/>
          <a:p>
            <a:pPr algn="ctr"/>
            <a:r>
              <a:rPr lang="en-CA" sz="9600" dirty="0" smtClean="0">
                <a:solidFill>
                  <a:schemeClr val="bg1"/>
                </a:solidFill>
                <a:latin typeface="DK Rumpelstiltskin" panose="000806010406080A0101" pitchFamily="18" charset="0"/>
              </a:rPr>
              <a:t>Courage</a:t>
            </a:r>
            <a:endParaRPr lang="en-CA" sz="9600" dirty="0">
              <a:solidFill>
                <a:schemeClr val="bg1"/>
              </a:solidFill>
              <a:latin typeface="DK Rumpelstiltskin" panose="000806010406080A0101" pitchFamily="18" charset="0"/>
            </a:endParaRPr>
          </a:p>
        </p:txBody>
      </p:sp>
    </p:spTree>
    <p:extLst>
      <p:ext uri="{BB962C8B-B14F-4D97-AF65-F5344CB8AC3E}">
        <p14:creationId xmlns:p14="http://schemas.microsoft.com/office/powerpoint/2010/main" val="1906497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p:cTn id="25"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2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extBox 1"/>
          <p:cNvSpPr txBox="1"/>
          <p:nvPr/>
        </p:nvSpPr>
        <p:spPr>
          <a:xfrm>
            <a:off x="2264899" y="407963"/>
            <a:ext cx="7695027" cy="1323439"/>
          </a:xfrm>
          <a:prstGeom prst="rect">
            <a:avLst/>
          </a:prstGeom>
          <a:noFill/>
        </p:spPr>
        <p:txBody>
          <a:bodyPr wrap="square" rtlCol="0">
            <a:spAutoFit/>
          </a:bodyPr>
          <a:lstStyle/>
          <a:p>
            <a:pPr algn="ctr"/>
            <a:r>
              <a:rPr lang="en-CA" sz="8000" dirty="0" smtClean="0">
                <a:latin typeface="avocado" panose="020B0603050302020204" pitchFamily="34" charset="0"/>
              </a:rPr>
              <a:t>Step Two</a:t>
            </a:r>
            <a:endParaRPr lang="en-CA" sz="8000" dirty="0">
              <a:latin typeface="avocado" panose="020B0603050302020204" pitchFamily="34" charset="0"/>
            </a:endParaRPr>
          </a:p>
        </p:txBody>
      </p:sp>
      <p:sp>
        <p:nvSpPr>
          <p:cNvPr id="3" name="TextBox 2"/>
          <p:cNvSpPr txBox="1"/>
          <p:nvPr/>
        </p:nvSpPr>
        <p:spPr>
          <a:xfrm>
            <a:off x="1772529" y="2180492"/>
            <a:ext cx="8750105" cy="1908215"/>
          </a:xfrm>
          <a:prstGeom prst="rect">
            <a:avLst/>
          </a:prstGeom>
          <a:noFill/>
        </p:spPr>
        <p:txBody>
          <a:bodyPr wrap="square" rtlCol="0">
            <a:spAutoFit/>
          </a:bodyPr>
          <a:lstStyle/>
          <a:p>
            <a:pPr algn="ctr"/>
            <a:r>
              <a:rPr lang="en-CA" sz="5400" dirty="0" smtClean="0">
                <a:latin typeface="DK Rumpelstiltskin" panose="000806010406080A0101" pitchFamily="18" charset="0"/>
              </a:rPr>
              <a:t>Decide on a topic sentence.</a:t>
            </a:r>
          </a:p>
          <a:p>
            <a:pPr algn="ctr"/>
            <a:r>
              <a:rPr lang="en-CA" sz="3200" dirty="0" smtClean="0">
                <a:solidFill>
                  <a:srgbClr val="FF0000"/>
                </a:solidFill>
                <a:latin typeface="DK Rumpelstiltskin" panose="000806010406080A0101" pitchFamily="18" charset="0"/>
              </a:rPr>
              <a:t>One sentence that states what your paragraph is about. </a:t>
            </a:r>
            <a:endParaRPr lang="en-CA" sz="3200" dirty="0">
              <a:solidFill>
                <a:srgbClr val="FF0000"/>
              </a:solidFill>
              <a:latin typeface="DK Rumpelstiltskin" panose="000806010406080A0101" pitchFamily="18" charset="0"/>
            </a:endParaRPr>
          </a:p>
        </p:txBody>
      </p:sp>
      <p:sp>
        <p:nvSpPr>
          <p:cNvPr id="6" name="TextBox 5"/>
          <p:cNvSpPr txBox="1"/>
          <p:nvPr/>
        </p:nvSpPr>
        <p:spPr>
          <a:xfrm>
            <a:off x="1491175" y="4389120"/>
            <a:ext cx="9495693" cy="2554545"/>
          </a:xfrm>
          <a:prstGeom prst="rect">
            <a:avLst/>
          </a:prstGeom>
          <a:noFill/>
        </p:spPr>
        <p:txBody>
          <a:bodyPr wrap="square" rtlCol="0">
            <a:spAutoFit/>
          </a:bodyPr>
          <a:lstStyle/>
          <a:p>
            <a:pPr algn="ctr"/>
            <a:r>
              <a:rPr lang="en-CA" sz="8000" dirty="0" smtClean="0">
                <a:solidFill>
                  <a:schemeClr val="bg1"/>
                </a:solidFill>
                <a:latin typeface="DK Rumpelstiltskin" panose="000806010406080A0101" pitchFamily="18" charset="0"/>
              </a:rPr>
              <a:t>Courage is facing your fears. </a:t>
            </a:r>
            <a:endParaRPr lang="en-CA" sz="8000" dirty="0">
              <a:solidFill>
                <a:schemeClr val="bg1"/>
              </a:solidFill>
              <a:latin typeface="DK Rumpelstiltskin" panose="000806010406080A0101"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4803960">
            <a:off x="383115" y="3188429"/>
            <a:ext cx="1915330" cy="1583339"/>
          </a:xfrm>
          <a:prstGeom prst="rect">
            <a:avLst/>
          </a:prstGeom>
        </p:spPr>
      </p:pic>
      <p:sp>
        <p:nvSpPr>
          <p:cNvPr id="5" name="TextBox 4"/>
          <p:cNvSpPr txBox="1"/>
          <p:nvPr/>
        </p:nvSpPr>
        <p:spPr>
          <a:xfrm>
            <a:off x="267285" y="1997612"/>
            <a:ext cx="2018506" cy="954107"/>
          </a:xfrm>
          <a:prstGeom prst="rect">
            <a:avLst/>
          </a:prstGeom>
          <a:noFill/>
        </p:spPr>
        <p:txBody>
          <a:bodyPr wrap="square" rtlCol="0">
            <a:spAutoFit/>
          </a:bodyPr>
          <a:lstStyle/>
          <a:p>
            <a:r>
              <a:rPr lang="en-CA" sz="2800" dirty="0" smtClean="0">
                <a:solidFill>
                  <a:srgbClr val="FF0000"/>
                </a:solidFill>
                <a:latin typeface="DK Rumpelstiltskin" panose="000806010406080A0101" pitchFamily="18" charset="0"/>
              </a:rPr>
              <a:t>Topic sentence</a:t>
            </a:r>
            <a:endParaRPr lang="en-CA" sz="2800" dirty="0">
              <a:solidFill>
                <a:srgbClr val="FF0000"/>
              </a:solidFill>
              <a:latin typeface="DK Rumpelstiltskin" panose="000806010406080A0101" pitchFamily="18" charset="0"/>
            </a:endParaRPr>
          </a:p>
        </p:txBody>
      </p:sp>
    </p:spTree>
    <p:extLst>
      <p:ext uri="{BB962C8B-B14F-4D97-AF65-F5344CB8AC3E}">
        <p14:creationId xmlns:p14="http://schemas.microsoft.com/office/powerpoint/2010/main" val="2884716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2000"/>
                                        <p:tgtEl>
                                          <p:spTgt spid="5"/>
                                        </p:tgtEl>
                                      </p:cBhvr>
                                    </p:animEffect>
                                    <p:anim calcmode="lin" valueType="num">
                                      <p:cBhvr>
                                        <p:cTn id="26" dur="2000" fill="hold"/>
                                        <p:tgtEl>
                                          <p:spTgt spid="5"/>
                                        </p:tgtEl>
                                        <p:attrNameLst>
                                          <p:attrName>ppt_w</p:attrName>
                                        </p:attrNameLst>
                                      </p:cBhvr>
                                      <p:tavLst>
                                        <p:tav tm="0" fmla="#ppt_w*sin(2.5*pi*$)">
                                          <p:val>
                                            <p:fltVal val="0"/>
                                          </p:val>
                                        </p:tav>
                                        <p:tav tm="100000">
                                          <p:val>
                                            <p:fltVal val="1"/>
                                          </p:val>
                                        </p:tav>
                                      </p:tavLst>
                                    </p:anim>
                                    <p:anim calcmode="lin" valueType="num">
                                      <p:cBhvr>
                                        <p:cTn id="27"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 calcmode="lin" valueType="num">
                                      <p:cBhvr additive="base">
                                        <p:cTn id="32" dur="500" fill="hold"/>
                                        <p:tgtEl>
                                          <p:spTgt spid="4"/>
                                        </p:tgtEl>
                                        <p:attrNameLst>
                                          <p:attrName>ppt_x</p:attrName>
                                        </p:attrNameLst>
                                      </p:cBhvr>
                                      <p:tavLst>
                                        <p:tav tm="0">
                                          <p:val>
                                            <p:strVal val="#ppt_x"/>
                                          </p:val>
                                        </p:tav>
                                        <p:tav tm="100000">
                                          <p:val>
                                            <p:strVal val="#ppt_x"/>
                                          </p:val>
                                        </p:tav>
                                      </p:tavLst>
                                    </p:anim>
                                    <p:anim calcmode="lin" valueType="num">
                                      <p:cBhvr additive="base">
                                        <p:cTn id="3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 calcmode="lin" valueType="num">
                                      <p:cBhvr additive="base">
                                        <p:cTn id="38" dur="500" fill="hold"/>
                                        <p:tgtEl>
                                          <p:spTgt spid="6"/>
                                        </p:tgtEl>
                                        <p:attrNameLst>
                                          <p:attrName>ppt_x</p:attrName>
                                        </p:attrNameLst>
                                      </p:cBhvr>
                                      <p:tavLst>
                                        <p:tav tm="0">
                                          <p:val>
                                            <p:strVal val="#ppt_x"/>
                                          </p:val>
                                        </p:tav>
                                        <p:tav tm="100000">
                                          <p:val>
                                            <p:strVal val="#ppt_x"/>
                                          </p:val>
                                        </p:tav>
                                      </p:tavLst>
                                    </p:anim>
                                    <p:anim calcmode="lin" valueType="num">
                                      <p:cBhvr additive="base">
                                        <p:cTn id="3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extBox 1"/>
          <p:cNvSpPr txBox="1"/>
          <p:nvPr/>
        </p:nvSpPr>
        <p:spPr>
          <a:xfrm>
            <a:off x="2264899" y="407963"/>
            <a:ext cx="7695027" cy="1323439"/>
          </a:xfrm>
          <a:prstGeom prst="rect">
            <a:avLst/>
          </a:prstGeom>
          <a:noFill/>
        </p:spPr>
        <p:txBody>
          <a:bodyPr wrap="square" rtlCol="0">
            <a:spAutoFit/>
          </a:bodyPr>
          <a:lstStyle/>
          <a:p>
            <a:pPr algn="ctr"/>
            <a:r>
              <a:rPr lang="en-CA" sz="8000" dirty="0" smtClean="0">
                <a:latin typeface="avocado" panose="020B0603050302020204" pitchFamily="34" charset="0"/>
              </a:rPr>
              <a:t>Step </a:t>
            </a:r>
            <a:r>
              <a:rPr lang="en-CA" sz="8000" dirty="0" err="1" smtClean="0">
                <a:latin typeface="avocado" panose="020B0603050302020204" pitchFamily="34" charset="0"/>
              </a:rPr>
              <a:t>THree</a:t>
            </a:r>
            <a:endParaRPr lang="en-CA" sz="8000" dirty="0">
              <a:latin typeface="avocado" panose="020B0603050302020204" pitchFamily="34" charset="0"/>
            </a:endParaRPr>
          </a:p>
        </p:txBody>
      </p:sp>
      <p:sp>
        <p:nvSpPr>
          <p:cNvPr id="3" name="TextBox 2"/>
          <p:cNvSpPr txBox="1"/>
          <p:nvPr/>
        </p:nvSpPr>
        <p:spPr>
          <a:xfrm>
            <a:off x="1772529" y="2180492"/>
            <a:ext cx="8750105" cy="1415772"/>
          </a:xfrm>
          <a:prstGeom prst="rect">
            <a:avLst/>
          </a:prstGeom>
          <a:noFill/>
        </p:spPr>
        <p:txBody>
          <a:bodyPr wrap="square" rtlCol="0">
            <a:spAutoFit/>
          </a:bodyPr>
          <a:lstStyle/>
          <a:p>
            <a:pPr algn="ctr"/>
            <a:r>
              <a:rPr lang="en-CA" sz="5400" dirty="0" smtClean="0">
                <a:latin typeface="DK Rumpelstiltskin" panose="000806010406080A0101" pitchFamily="18" charset="0"/>
              </a:rPr>
              <a:t>Choose 3 supporting details.</a:t>
            </a:r>
          </a:p>
          <a:p>
            <a:pPr algn="ctr"/>
            <a:r>
              <a:rPr lang="en-CA" sz="3200" dirty="0" smtClean="0">
                <a:solidFill>
                  <a:srgbClr val="FF0000"/>
                </a:solidFill>
                <a:latin typeface="DK Rumpelstiltskin" panose="000806010406080A0101" pitchFamily="18" charset="0"/>
              </a:rPr>
              <a:t>3 examples to help to prove your topic sentence.</a:t>
            </a:r>
          </a:p>
        </p:txBody>
      </p:sp>
      <p:sp>
        <p:nvSpPr>
          <p:cNvPr id="6" name="TextBox 5"/>
          <p:cNvSpPr txBox="1"/>
          <p:nvPr/>
        </p:nvSpPr>
        <p:spPr>
          <a:xfrm>
            <a:off x="2264899" y="3671444"/>
            <a:ext cx="9495693" cy="2308324"/>
          </a:xfrm>
          <a:prstGeom prst="rect">
            <a:avLst/>
          </a:prstGeom>
          <a:noFill/>
        </p:spPr>
        <p:txBody>
          <a:bodyPr wrap="square" rtlCol="0">
            <a:spAutoFit/>
          </a:bodyPr>
          <a:lstStyle/>
          <a:p>
            <a:pPr marL="1143000" indent="-1143000">
              <a:buFont typeface="Arial" panose="020B0604020202020204" pitchFamily="34" charset="0"/>
              <a:buChar char="•"/>
            </a:pPr>
            <a:r>
              <a:rPr lang="en-CA" sz="4800" dirty="0" smtClean="0">
                <a:solidFill>
                  <a:schemeClr val="bg1"/>
                </a:solidFill>
                <a:latin typeface="DK Rumpelstiltskin" panose="000806010406080A0101" pitchFamily="18" charset="0"/>
              </a:rPr>
              <a:t>Humpty Dumpty</a:t>
            </a:r>
          </a:p>
          <a:p>
            <a:pPr marL="1143000" indent="-1143000">
              <a:buFont typeface="Arial" panose="020B0604020202020204" pitchFamily="34" charset="0"/>
              <a:buChar char="•"/>
            </a:pPr>
            <a:r>
              <a:rPr lang="en-CA" sz="4800" smtClean="0">
                <a:solidFill>
                  <a:schemeClr val="bg1"/>
                </a:solidFill>
                <a:latin typeface="DK Rumpelstiltskin" panose="000806010406080A0101" pitchFamily="18" charset="0"/>
              </a:rPr>
              <a:t>Chris </a:t>
            </a:r>
            <a:r>
              <a:rPr lang="en-CA" sz="4800" dirty="0" smtClean="0">
                <a:solidFill>
                  <a:schemeClr val="bg1"/>
                </a:solidFill>
                <a:latin typeface="DK Rumpelstiltskin" panose="000806010406080A0101" pitchFamily="18" charset="0"/>
              </a:rPr>
              <a:t>Hadfield</a:t>
            </a:r>
          </a:p>
          <a:p>
            <a:pPr marL="1143000" indent="-1143000">
              <a:buFont typeface="Arial" panose="020B0604020202020204" pitchFamily="34" charset="0"/>
              <a:buChar char="•"/>
            </a:pPr>
            <a:r>
              <a:rPr lang="en-CA" sz="4800" dirty="0" err="1" smtClean="0">
                <a:solidFill>
                  <a:schemeClr val="bg1"/>
                </a:solidFill>
                <a:latin typeface="DK Rumpelstiltskin" panose="000806010406080A0101" pitchFamily="18" charset="0"/>
              </a:rPr>
              <a:t>Auggie</a:t>
            </a:r>
            <a:endParaRPr lang="en-CA" sz="4800" dirty="0">
              <a:solidFill>
                <a:schemeClr val="bg1"/>
              </a:solidFill>
              <a:latin typeface="DK Rumpelstiltskin" panose="000806010406080A0101"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4803960">
            <a:off x="383115" y="3188429"/>
            <a:ext cx="1915330" cy="1583339"/>
          </a:xfrm>
          <a:prstGeom prst="rect">
            <a:avLst/>
          </a:prstGeom>
        </p:spPr>
      </p:pic>
      <p:sp>
        <p:nvSpPr>
          <p:cNvPr id="5" name="TextBox 4"/>
          <p:cNvSpPr txBox="1"/>
          <p:nvPr/>
        </p:nvSpPr>
        <p:spPr>
          <a:xfrm>
            <a:off x="267285" y="1997612"/>
            <a:ext cx="2018506" cy="954107"/>
          </a:xfrm>
          <a:prstGeom prst="rect">
            <a:avLst/>
          </a:prstGeom>
          <a:noFill/>
        </p:spPr>
        <p:txBody>
          <a:bodyPr wrap="square" rtlCol="0">
            <a:spAutoFit/>
          </a:bodyPr>
          <a:lstStyle/>
          <a:p>
            <a:r>
              <a:rPr lang="en-CA" sz="2800" dirty="0" smtClean="0">
                <a:solidFill>
                  <a:srgbClr val="FF0000"/>
                </a:solidFill>
                <a:latin typeface="DK Rumpelstiltskin" panose="000806010406080A0101" pitchFamily="18" charset="0"/>
              </a:rPr>
              <a:t>Supporting details</a:t>
            </a:r>
            <a:endParaRPr lang="en-CA" sz="2800" dirty="0">
              <a:solidFill>
                <a:srgbClr val="FF0000"/>
              </a:solidFill>
              <a:latin typeface="DK Rumpelstiltskin" panose="000806010406080A0101" pitchFamily="18" charset="0"/>
            </a:endParaRPr>
          </a:p>
        </p:txBody>
      </p:sp>
    </p:spTree>
    <p:extLst>
      <p:ext uri="{BB962C8B-B14F-4D97-AF65-F5344CB8AC3E}">
        <p14:creationId xmlns:p14="http://schemas.microsoft.com/office/powerpoint/2010/main" val="442668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1000" fill="hold"/>
                                        <p:tgtEl>
                                          <p:spTgt spid="5"/>
                                        </p:tgtEl>
                                        <p:attrNameLst>
                                          <p:attrName>ppt_w</p:attrName>
                                        </p:attrNameLst>
                                      </p:cBhvr>
                                      <p:tavLst>
                                        <p:tav tm="0">
                                          <p:val>
                                            <p:fltVal val="0"/>
                                          </p:val>
                                        </p:tav>
                                        <p:tav tm="100000">
                                          <p:val>
                                            <p:strVal val="#ppt_w"/>
                                          </p:val>
                                        </p:tav>
                                      </p:tavLst>
                                    </p:anim>
                                    <p:anim calcmode="lin" valueType="num">
                                      <p:cBhvr>
                                        <p:cTn id="26" dur="1000" fill="hold"/>
                                        <p:tgtEl>
                                          <p:spTgt spid="5"/>
                                        </p:tgtEl>
                                        <p:attrNameLst>
                                          <p:attrName>ppt_h</p:attrName>
                                        </p:attrNameLst>
                                      </p:cBhvr>
                                      <p:tavLst>
                                        <p:tav tm="0">
                                          <p:val>
                                            <p:fltVal val="0"/>
                                          </p:val>
                                        </p:tav>
                                        <p:tav tm="100000">
                                          <p:val>
                                            <p:strVal val="#ppt_h"/>
                                          </p:val>
                                        </p:tav>
                                      </p:tavLst>
                                    </p:anim>
                                    <p:anim calcmode="lin" valueType="num">
                                      <p:cBhvr>
                                        <p:cTn id="27" dur="1000" fill="hold"/>
                                        <p:tgtEl>
                                          <p:spTgt spid="5"/>
                                        </p:tgtEl>
                                        <p:attrNameLst>
                                          <p:attrName>style.rotation</p:attrName>
                                        </p:attrNameLst>
                                      </p:cBhvr>
                                      <p:tavLst>
                                        <p:tav tm="0">
                                          <p:val>
                                            <p:fltVal val="90"/>
                                          </p:val>
                                        </p:tav>
                                        <p:tav tm="100000">
                                          <p:val>
                                            <p:fltVal val="0"/>
                                          </p:val>
                                        </p:tav>
                                      </p:tavLst>
                                    </p:anim>
                                    <p:animEffect transition="in" filter="fade">
                                      <p:cBhvr>
                                        <p:cTn id="28" dur="10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additive="base">
                                        <p:cTn id="33" dur="500" fill="hold"/>
                                        <p:tgtEl>
                                          <p:spTgt spid="4"/>
                                        </p:tgtEl>
                                        <p:attrNameLst>
                                          <p:attrName>ppt_x</p:attrName>
                                        </p:attrNameLst>
                                      </p:cBhvr>
                                      <p:tavLst>
                                        <p:tav tm="0">
                                          <p:val>
                                            <p:strVal val="#ppt_x"/>
                                          </p:val>
                                        </p:tav>
                                        <p:tav tm="100000">
                                          <p:val>
                                            <p:strVal val="#ppt_x"/>
                                          </p:val>
                                        </p:tav>
                                      </p:tavLst>
                                    </p:anim>
                                    <p:anim calcmode="lin" valueType="num">
                                      <p:cBhvr additive="base">
                                        <p:cTn id="3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circle(in)">
                                      <p:cBhvr>
                                        <p:cTn id="39"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extBox 1"/>
          <p:cNvSpPr txBox="1"/>
          <p:nvPr/>
        </p:nvSpPr>
        <p:spPr>
          <a:xfrm>
            <a:off x="2264899" y="407963"/>
            <a:ext cx="7695027" cy="1323439"/>
          </a:xfrm>
          <a:prstGeom prst="rect">
            <a:avLst/>
          </a:prstGeom>
          <a:noFill/>
        </p:spPr>
        <p:txBody>
          <a:bodyPr wrap="square" rtlCol="0">
            <a:spAutoFit/>
          </a:bodyPr>
          <a:lstStyle/>
          <a:p>
            <a:pPr algn="ctr"/>
            <a:r>
              <a:rPr lang="en-CA" sz="8000" dirty="0" smtClean="0">
                <a:latin typeface="avocado" panose="020B0603050302020204" pitchFamily="34" charset="0"/>
              </a:rPr>
              <a:t>Step four</a:t>
            </a:r>
            <a:endParaRPr lang="en-CA" sz="8000" dirty="0">
              <a:latin typeface="avocado" panose="020B0603050302020204" pitchFamily="34" charset="0"/>
            </a:endParaRPr>
          </a:p>
        </p:txBody>
      </p:sp>
      <p:sp>
        <p:nvSpPr>
          <p:cNvPr id="3" name="TextBox 2"/>
          <p:cNvSpPr txBox="1"/>
          <p:nvPr/>
        </p:nvSpPr>
        <p:spPr>
          <a:xfrm>
            <a:off x="1772529" y="2180492"/>
            <a:ext cx="8750105" cy="1415772"/>
          </a:xfrm>
          <a:prstGeom prst="rect">
            <a:avLst/>
          </a:prstGeom>
          <a:noFill/>
        </p:spPr>
        <p:txBody>
          <a:bodyPr wrap="square" rtlCol="0">
            <a:spAutoFit/>
          </a:bodyPr>
          <a:lstStyle/>
          <a:p>
            <a:pPr algn="ctr"/>
            <a:r>
              <a:rPr lang="en-CA" sz="5400" dirty="0" smtClean="0">
                <a:latin typeface="DK Rumpelstiltskin" panose="000806010406080A0101" pitchFamily="18" charset="0"/>
              </a:rPr>
              <a:t>Choose a conclusion sentence.</a:t>
            </a:r>
          </a:p>
          <a:p>
            <a:pPr algn="ctr"/>
            <a:r>
              <a:rPr lang="en-CA" sz="3200" dirty="0" smtClean="0">
                <a:solidFill>
                  <a:srgbClr val="FF0000"/>
                </a:solidFill>
                <a:latin typeface="DK Rumpelstiltskin" panose="000806010406080A0101" pitchFamily="18" charset="0"/>
              </a:rPr>
              <a:t>Restates your topic sentence but in a different way.</a:t>
            </a:r>
          </a:p>
        </p:txBody>
      </p:sp>
      <p:sp>
        <p:nvSpPr>
          <p:cNvPr id="6" name="TextBox 5"/>
          <p:cNvSpPr txBox="1"/>
          <p:nvPr/>
        </p:nvSpPr>
        <p:spPr>
          <a:xfrm>
            <a:off x="2264899" y="3671444"/>
            <a:ext cx="9495693" cy="1569660"/>
          </a:xfrm>
          <a:prstGeom prst="rect">
            <a:avLst/>
          </a:prstGeom>
          <a:noFill/>
        </p:spPr>
        <p:txBody>
          <a:bodyPr wrap="square" rtlCol="0">
            <a:spAutoFit/>
          </a:bodyPr>
          <a:lstStyle/>
          <a:p>
            <a:r>
              <a:rPr lang="en-CA" sz="4800" dirty="0" smtClean="0">
                <a:solidFill>
                  <a:schemeClr val="bg1"/>
                </a:solidFill>
                <a:latin typeface="DK Rumpelstiltskin" panose="000806010406080A0101" pitchFamily="18" charset="0"/>
              </a:rPr>
              <a:t>As you can see, all of these people show courage by facing their fears.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4803960">
            <a:off x="383115" y="3188429"/>
            <a:ext cx="1915330" cy="1583339"/>
          </a:xfrm>
          <a:prstGeom prst="rect">
            <a:avLst/>
          </a:prstGeom>
        </p:spPr>
      </p:pic>
      <p:sp>
        <p:nvSpPr>
          <p:cNvPr id="5" name="TextBox 4"/>
          <p:cNvSpPr txBox="1"/>
          <p:nvPr/>
        </p:nvSpPr>
        <p:spPr>
          <a:xfrm>
            <a:off x="267285" y="1997612"/>
            <a:ext cx="2018506" cy="954107"/>
          </a:xfrm>
          <a:prstGeom prst="rect">
            <a:avLst/>
          </a:prstGeom>
          <a:noFill/>
        </p:spPr>
        <p:txBody>
          <a:bodyPr wrap="square" rtlCol="0">
            <a:spAutoFit/>
          </a:bodyPr>
          <a:lstStyle/>
          <a:p>
            <a:r>
              <a:rPr lang="en-CA" sz="2800" dirty="0" smtClean="0">
                <a:solidFill>
                  <a:srgbClr val="FF0000"/>
                </a:solidFill>
                <a:latin typeface="DK Rumpelstiltskin" panose="000806010406080A0101" pitchFamily="18" charset="0"/>
              </a:rPr>
              <a:t>Conclusion </a:t>
            </a:r>
          </a:p>
          <a:p>
            <a:r>
              <a:rPr lang="en-CA" sz="2800" dirty="0" smtClean="0">
                <a:solidFill>
                  <a:srgbClr val="FF0000"/>
                </a:solidFill>
                <a:latin typeface="DK Rumpelstiltskin" panose="000806010406080A0101" pitchFamily="18" charset="0"/>
              </a:rPr>
              <a:t>sentence</a:t>
            </a:r>
            <a:endParaRPr lang="en-CA" sz="2800" dirty="0">
              <a:solidFill>
                <a:srgbClr val="FF0000"/>
              </a:solidFill>
              <a:latin typeface="DK Rumpelstiltskin" panose="000806010406080A0101" pitchFamily="18" charset="0"/>
            </a:endParaRPr>
          </a:p>
        </p:txBody>
      </p:sp>
    </p:spTree>
    <p:extLst>
      <p:ext uri="{BB962C8B-B14F-4D97-AF65-F5344CB8AC3E}">
        <p14:creationId xmlns:p14="http://schemas.microsoft.com/office/powerpoint/2010/main" val="3474701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45" presetClass="entr" presetSubtype="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2000"/>
                                        <p:tgtEl>
                                          <p:spTgt spid="4"/>
                                        </p:tgtEl>
                                      </p:cBhvr>
                                    </p:animEffect>
                                    <p:anim calcmode="lin" valueType="num">
                                      <p:cBhvr>
                                        <p:cTn id="33" dur="2000" fill="hold"/>
                                        <p:tgtEl>
                                          <p:spTgt spid="4"/>
                                        </p:tgtEl>
                                        <p:attrNameLst>
                                          <p:attrName>ppt_w</p:attrName>
                                        </p:attrNameLst>
                                      </p:cBhvr>
                                      <p:tavLst>
                                        <p:tav tm="0" fmla="#ppt_w*sin(2.5*pi*$)">
                                          <p:val>
                                            <p:fltVal val="0"/>
                                          </p:val>
                                        </p:tav>
                                        <p:tav tm="100000">
                                          <p:val>
                                            <p:fltVal val="1"/>
                                          </p:val>
                                        </p:tav>
                                      </p:tavLst>
                                    </p:anim>
                                    <p:anim calcmode="lin" valueType="num">
                                      <p:cBhvr>
                                        <p:cTn id="34"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fade">
                                      <p:cBhvr>
                                        <p:cTn id="39" dur="1000"/>
                                        <p:tgtEl>
                                          <p:spTgt spid="6"/>
                                        </p:tgtEl>
                                      </p:cBhvr>
                                    </p:animEffect>
                                    <p:anim calcmode="lin" valueType="num">
                                      <p:cBhvr>
                                        <p:cTn id="40" dur="1000" fill="hold"/>
                                        <p:tgtEl>
                                          <p:spTgt spid="6"/>
                                        </p:tgtEl>
                                        <p:attrNameLst>
                                          <p:attrName>ppt_x</p:attrName>
                                        </p:attrNameLst>
                                      </p:cBhvr>
                                      <p:tavLst>
                                        <p:tav tm="0">
                                          <p:val>
                                            <p:strVal val="#ppt_x"/>
                                          </p:val>
                                        </p:tav>
                                        <p:tav tm="100000">
                                          <p:val>
                                            <p:strVal val="#ppt_x"/>
                                          </p:val>
                                        </p:tav>
                                      </p:tavLst>
                                    </p:anim>
                                    <p:anim calcmode="lin" valueType="num">
                                      <p:cBhvr>
                                        <p:cTn id="4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extBox 1"/>
          <p:cNvSpPr txBox="1"/>
          <p:nvPr/>
        </p:nvSpPr>
        <p:spPr>
          <a:xfrm>
            <a:off x="2264899" y="407963"/>
            <a:ext cx="7695027" cy="1323439"/>
          </a:xfrm>
          <a:prstGeom prst="rect">
            <a:avLst/>
          </a:prstGeom>
          <a:noFill/>
        </p:spPr>
        <p:txBody>
          <a:bodyPr wrap="square" rtlCol="0">
            <a:spAutoFit/>
          </a:bodyPr>
          <a:lstStyle/>
          <a:p>
            <a:pPr algn="ctr"/>
            <a:r>
              <a:rPr lang="en-CA" sz="8000" dirty="0" smtClean="0">
                <a:latin typeface="avocado" panose="020B0603050302020204" pitchFamily="34" charset="0"/>
              </a:rPr>
              <a:t>Step Five</a:t>
            </a:r>
            <a:endParaRPr lang="en-CA" sz="8000" dirty="0">
              <a:latin typeface="avocado" panose="020B0603050302020204" pitchFamily="34" charset="0"/>
            </a:endParaRPr>
          </a:p>
        </p:txBody>
      </p:sp>
      <p:sp>
        <p:nvSpPr>
          <p:cNvPr id="3" name="TextBox 2"/>
          <p:cNvSpPr txBox="1"/>
          <p:nvPr/>
        </p:nvSpPr>
        <p:spPr>
          <a:xfrm>
            <a:off x="1772529" y="2180492"/>
            <a:ext cx="8750105" cy="1415772"/>
          </a:xfrm>
          <a:prstGeom prst="rect">
            <a:avLst/>
          </a:prstGeom>
          <a:noFill/>
        </p:spPr>
        <p:txBody>
          <a:bodyPr wrap="square" rtlCol="0">
            <a:spAutoFit/>
          </a:bodyPr>
          <a:lstStyle/>
          <a:p>
            <a:pPr algn="ctr"/>
            <a:r>
              <a:rPr lang="en-CA" sz="5400" dirty="0" smtClean="0">
                <a:latin typeface="DK Rumpelstiltskin" panose="000806010406080A0101" pitchFamily="18" charset="0"/>
              </a:rPr>
              <a:t>Put it all together!</a:t>
            </a:r>
          </a:p>
          <a:p>
            <a:pPr algn="ctr"/>
            <a:r>
              <a:rPr lang="en-CA" sz="3200" dirty="0" smtClean="0">
                <a:solidFill>
                  <a:srgbClr val="FF0000"/>
                </a:solidFill>
                <a:latin typeface="DK Rumpelstiltskin" panose="000806010406080A0101" pitchFamily="18" charset="0"/>
              </a:rPr>
              <a:t>Let’s add detail to our writing.</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41540" y="4840544"/>
            <a:ext cx="2890916" cy="1912823"/>
          </a:xfrm>
          <a:prstGeom prst="rect">
            <a:avLst/>
          </a:prstGeom>
        </p:spPr>
      </p:pic>
    </p:spTree>
    <p:extLst>
      <p:ext uri="{BB962C8B-B14F-4D97-AF65-F5344CB8AC3E}">
        <p14:creationId xmlns:p14="http://schemas.microsoft.com/office/powerpoint/2010/main" val="2121236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1000" fill="hold"/>
                                        <p:tgtEl>
                                          <p:spTgt spid="7"/>
                                        </p:tgtEl>
                                        <p:attrNameLst>
                                          <p:attrName>ppt_w</p:attrName>
                                        </p:attrNameLst>
                                      </p:cBhvr>
                                      <p:tavLst>
                                        <p:tav tm="0">
                                          <p:val>
                                            <p:fltVal val="0"/>
                                          </p:val>
                                        </p:tav>
                                        <p:tav tm="100000">
                                          <p:val>
                                            <p:strVal val="#ppt_w"/>
                                          </p:val>
                                        </p:tav>
                                      </p:tavLst>
                                    </p:anim>
                                    <p:anim calcmode="lin" valueType="num">
                                      <p:cBhvr>
                                        <p:cTn id="26" dur="1000" fill="hold"/>
                                        <p:tgtEl>
                                          <p:spTgt spid="7"/>
                                        </p:tgtEl>
                                        <p:attrNameLst>
                                          <p:attrName>ppt_h</p:attrName>
                                        </p:attrNameLst>
                                      </p:cBhvr>
                                      <p:tavLst>
                                        <p:tav tm="0">
                                          <p:val>
                                            <p:fltVal val="0"/>
                                          </p:val>
                                        </p:tav>
                                        <p:tav tm="100000">
                                          <p:val>
                                            <p:strVal val="#ppt_h"/>
                                          </p:val>
                                        </p:tav>
                                      </p:tavLst>
                                    </p:anim>
                                    <p:anim calcmode="lin" valueType="num">
                                      <p:cBhvr>
                                        <p:cTn id="27" dur="1000" fill="hold"/>
                                        <p:tgtEl>
                                          <p:spTgt spid="7"/>
                                        </p:tgtEl>
                                        <p:attrNameLst>
                                          <p:attrName>style.rotation</p:attrName>
                                        </p:attrNameLst>
                                      </p:cBhvr>
                                      <p:tavLst>
                                        <p:tav tm="0">
                                          <p:val>
                                            <p:fltVal val="90"/>
                                          </p:val>
                                        </p:tav>
                                        <p:tav tm="100000">
                                          <p:val>
                                            <p:fltVal val="0"/>
                                          </p:val>
                                        </p:tav>
                                      </p:tavLst>
                                    </p:anim>
                                    <p:animEffect transition="in" filter="fade">
                                      <p:cBhvr>
                                        <p:cTn id="28"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extBox 1"/>
          <p:cNvSpPr txBox="1"/>
          <p:nvPr/>
        </p:nvSpPr>
        <p:spPr>
          <a:xfrm>
            <a:off x="2264899" y="407963"/>
            <a:ext cx="7695027" cy="1323439"/>
          </a:xfrm>
          <a:prstGeom prst="rect">
            <a:avLst/>
          </a:prstGeom>
          <a:noFill/>
        </p:spPr>
        <p:txBody>
          <a:bodyPr wrap="square" rtlCol="0">
            <a:spAutoFit/>
          </a:bodyPr>
          <a:lstStyle/>
          <a:p>
            <a:pPr algn="ctr"/>
            <a:r>
              <a:rPr lang="en-CA" sz="8000" dirty="0" smtClean="0">
                <a:latin typeface="avocado" panose="020B0603050302020204" pitchFamily="34" charset="0"/>
              </a:rPr>
              <a:t>Step Five</a:t>
            </a:r>
            <a:endParaRPr lang="en-CA" sz="8000" dirty="0">
              <a:latin typeface="avocado" panose="020B0603050302020204" pitchFamily="34" charset="0"/>
            </a:endParaRPr>
          </a:p>
        </p:txBody>
      </p:sp>
      <p:sp>
        <p:nvSpPr>
          <p:cNvPr id="3" name="TextBox 2"/>
          <p:cNvSpPr txBox="1"/>
          <p:nvPr/>
        </p:nvSpPr>
        <p:spPr>
          <a:xfrm>
            <a:off x="1772529" y="2180492"/>
            <a:ext cx="8750105" cy="584775"/>
          </a:xfrm>
          <a:prstGeom prst="rect">
            <a:avLst/>
          </a:prstGeom>
          <a:noFill/>
        </p:spPr>
        <p:txBody>
          <a:bodyPr wrap="square" rtlCol="0">
            <a:spAutoFit/>
          </a:bodyPr>
          <a:lstStyle/>
          <a:p>
            <a:pPr algn="ctr"/>
            <a:r>
              <a:rPr lang="en-CA" sz="3200" dirty="0" smtClean="0">
                <a:latin typeface="DK Rumpelstiltskin" panose="000806010406080A0101" pitchFamily="18" charset="0"/>
              </a:rPr>
              <a:t>Put it all together!</a:t>
            </a:r>
          </a:p>
        </p:txBody>
      </p:sp>
      <p:sp>
        <p:nvSpPr>
          <p:cNvPr id="4" name="TextBox 3"/>
          <p:cNvSpPr txBox="1"/>
          <p:nvPr/>
        </p:nvSpPr>
        <p:spPr>
          <a:xfrm>
            <a:off x="513470" y="2765267"/>
            <a:ext cx="11197884" cy="4616648"/>
          </a:xfrm>
          <a:prstGeom prst="rect">
            <a:avLst/>
          </a:prstGeom>
          <a:noFill/>
        </p:spPr>
        <p:txBody>
          <a:bodyPr wrap="square" rtlCol="0">
            <a:spAutoFit/>
          </a:bodyPr>
          <a:lstStyle/>
          <a:p>
            <a:r>
              <a:rPr lang="en-CA" sz="2000" dirty="0">
                <a:latin typeface="Arial" panose="020B0604020202020204" pitchFamily="34" charset="0"/>
                <a:cs typeface="Arial" panose="020B0604020202020204" pitchFamily="34" charset="0"/>
              </a:rPr>
              <a:t>	</a:t>
            </a:r>
            <a:r>
              <a:rPr lang="en-CA" sz="2000" b="1" dirty="0" smtClean="0">
                <a:solidFill>
                  <a:srgbClr val="FF0000"/>
                </a:solidFill>
                <a:latin typeface="Arial" panose="020B0604020202020204" pitchFamily="34" charset="0"/>
                <a:cs typeface="Arial" panose="020B0604020202020204" pitchFamily="34" charset="0"/>
              </a:rPr>
              <a:t>Courage is facing your fears. </a:t>
            </a:r>
            <a:r>
              <a:rPr lang="en-CA" sz="2000" dirty="0" smtClean="0">
                <a:latin typeface="Arial" panose="020B0604020202020204" pitchFamily="34" charset="0"/>
                <a:cs typeface="Arial" panose="020B0604020202020204" pitchFamily="34" charset="0"/>
              </a:rPr>
              <a:t>For example, </a:t>
            </a:r>
            <a:r>
              <a:rPr lang="en-CA" sz="2000" b="1" dirty="0" smtClean="0">
                <a:solidFill>
                  <a:srgbClr val="FF0000"/>
                </a:solidFill>
                <a:latin typeface="Arial" panose="020B0604020202020204" pitchFamily="34" charset="0"/>
                <a:cs typeface="Arial" panose="020B0604020202020204" pitchFamily="34" charset="0"/>
              </a:rPr>
              <a:t>Humpty Dumpty</a:t>
            </a:r>
            <a:r>
              <a:rPr lang="en-CA" sz="2000" dirty="0" smtClean="0">
                <a:latin typeface="Arial" panose="020B0604020202020204" pitchFamily="34" charset="0"/>
                <a:cs typeface="Arial" panose="020B0604020202020204" pitchFamily="34" charset="0"/>
              </a:rPr>
              <a:t> was terrified of heights after falling off a really high wall. He was so scared that he no longer would eat his favourite cereal, because it was on the top shelf. He wouldn’t even sleep in his bed, because he needed to climb a ladder to get into it! Towards the end of the story, Humpty showed great bravery by climbing a tall ladder to grab his paper airplane. He was no longer afraid and overcame his fear of heights! A non-fiction character who shows courage by facing their fear is </a:t>
            </a:r>
            <a:r>
              <a:rPr lang="en-CA" sz="2000" b="1" dirty="0" smtClean="0">
                <a:solidFill>
                  <a:srgbClr val="FF0000"/>
                </a:solidFill>
                <a:latin typeface="Arial" panose="020B0604020202020204" pitchFamily="34" charset="0"/>
                <a:cs typeface="Arial" panose="020B0604020202020204" pitchFamily="34" charset="0"/>
              </a:rPr>
              <a:t>Chris Hadfield</a:t>
            </a:r>
            <a:r>
              <a:rPr lang="en-CA" sz="2000" dirty="0" smtClean="0">
                <a:latin typeface="Arial" panose="020B0604020202020204" pitchFamily="34" charset="0"/>
                <a:cs typeface="Arial" panose="020B0604020202020204" pitchFamily="34" charset="0"/>
              </a:rPr>
              <a:t>. When Chris Hadfield was a child, he was scared of the dark. This was a problem, because he really wanted to become an astronaut.  After many sleepless nights, Chris learned how to be brave in the dark and ended up becoming a great astronaut! Lastly, </a:t>
            </a:r>
            <a:r>
              <a:rPr lang="en-CA" sz="2000" b="1" dirty="0" err="1" smtClean="0">
                <a:solidFill>
                  <a:srgbClr val="FF0000"/>
                </a:solidFill>
                <a:latin typeface="Arial" panose="020B0604020202020204" pitchFamily="34" charset="0"/>
                <a:cs typeface="Arial" panose="020B0604020202020204" pitchFamily="34" charset="0"/>
              </a:rPr>
              <a:t>Auggie</a:t>
            </a:r>
            <a:r>
              <a:rPr lang="en-CA" sz="2000" dirty="0" smtClean="0">
                <a:latin typeface="Arial" panose="020B0604020202020204" pitchFamily="34" charset="0"/>
                <a:cs typeface="Arial" panose="020B0604020202020204" pitchFamily="34" charset="0"/>
              </a:rPr>
              <a:t> from “Wonder” showed courage by overcoming his fear of being judged for being different. He was so scared to go to school and even though it was difficult, he ended up making friends and learned to love it! </a:t>
            </a:r>
            <a:r>
              <a:rPr lang="en-CA" sz="2000" b="1" dirty="0" smtClean="0">
                <a:solidFill>
                  <a:srgbClr val="FF0000"/>
                </a:solidFill>
                <a:latin typeface="Arial" panose="020B0604020202020204" pitchFamily="34" charset="0"/>
                <a:cs typeface="Arial" panose="020B0604020202020204" pitchFamily="34" charset="0"/>
              </a:rPr>
              <a:t>As you can see, all of these people show courage by facing their fears. </a:t>
            </a:r>
          </a:p>
          <a:p>
            <a:endParaRPr lang="en-CA" b="1" dirty="0">
              <a:solidFill>
                <a:srgbClr val="FF0000"/>
              </a:solidFill>
            </a:endParaRPr>
          </a:p>
          <a:p>
            <a:endParaRPr lang="en-CA" b="1" dirty="0" smtClean="0">
              <a:solidFill>
                <a:srgbClr val="FF0000"/>
              </a:solidFill>
            </a:endParaRPr>
          </a:p>
          <a:p>
            <a:endParaRPr lang="en-CA" b="1" dirty="0">
              <a:solidFill>
                <a:srgbClr val="FF0000"/>
              </a:solidFill>
            </a:endParaRPr>
          </a:p>
        </p:txBody>
      </p:sp>
    </p:spTree>
    <p:extLst>
      <p:ext uri="{BB962C8B-B14F-4D97-AF65-F5344CB8AC3E}">
        <p14:creationId xmlns:p14="http://schemas.microsoft.com/office/powerpoint/2010/main" val="2195211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TotalTime>
  <Words>126</Words>
  <Application>Microsoft Office PowerPoint</Application>
  <PresentationFormat>Widescreen</PresentationFormat>
  <Paragraphs>29</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avocado</vt:lpstr>
      <vt:lpstr>Calibri</vt:lpstr>
      <vt:lpstr>Calibri Light</vt:lpstr>
      <vt:lpstr>DK Rumpelstiltskin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Meaghen Dacosta</dc:creator>
  <cp:lastModifiedBy>Meaghen Dacosta</cp:lastModifiedBy>
  <cp:revision>5</cp:revision>
  <dcterms:created xsi:type="dcterms:W3CDTF">2020-01-07T14:31:58Z</dcterms:created>
  <dcterms:modified xsi:type="dcterms:W3CDTF">2020-01-07T17:46:24Z</dcterms:modified>
</cp:coreProperties>
</file>